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Raleway"/>
      <p:regular r:id="rId36"/>
      <p:bold r:id="rId37"/>
      <p:italic r:id="rId38"/>
      <p:boldItalic r:id="rId39"/>
    </p:embeddedFont>
    <p:embeddedFont>
      <p:font typeface="Roboto"/>
      <p:regular r:id="rId40"/>
      <p:bold r:id="rId41"/>
      <p:italic r:id="rId42"/>
      <p:boldItalic r:id="rId43"/>
    </p:embeddedFont>
    <p:embeddedFont>
      <p:font typeface="Nunito"/>
      <p:regular r:id="rId44"/>
      <p:bold r:id="rId45"/>
      <p:italic r:id="rId46"/>
      <p:boldItalic r:id="rId47"/>
    </p:embeddedFont>
    <p:embeddedFont>
      <p:font typeface="Merriweather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regular.fntdata"/><Relationship Id="rId42" Type="http://schemas.openxmlformats.org/officeDocument/2006/relationships/font" Target="fonts/Roboto-italic.fntdata"/><Relationship Id="rId41" Type="http://schemas.openxmlformats.org/officeDocument/2006/relationships/font" Target="fonts/Roboto-bold.fntdata"/><Relationship Id="rId44" Type="http://schemas.openxmlformats.org/officeDocument/2006/relationships/font" Target="fonts/Nunito-regular.fntdata"/><Relationship Id="rId43" Type="http://schemas.openxmlformats.org/officeDocument/2006/relationships/font" Target="fonts/Roboto-boldItalic.fntdata"/><Relationship Id="rId46" Type="http://schemas.openxmlformats.org/officeDocument/2006/relationships/font" Target="fonts/Nunito-italic.fntdata"/><Relationship Id="rId45" Type="http://schemas.openxmlformats.org/officeDocument/2006/relationships/font" Target="fonts/Nuni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erriweather-regular.fntdata"/><Relationship Id="rId47" Type="http://schemas.openxmlformats.org/officeDocument/2006/relationships/font" Target="fonts/Nunito-boldItalic.fntdata"/><Relationship Id="rId49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aleway-bold.fntdata"/><Relationship Id="rId36" Type="http://schemas.openxmlformats.org/officeDocument/2006/relationships/font" Target="fonts/Raleway-regular.fntdata"/><Relationship Id="rId39" Type="http://schemas.openxmlformats.org/officeDocument/2006/relationships/font" Target="fonts/Raleway-boldItalic.fntdata"/><Relationship Id="rId38" Type="http://schemas.openxmlformats.org/officeDocument/2006/relationships/font" Target="fonts/Raleway-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Merriweather-boldItalic.fntdata"/><Relationship Id="rId5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c34e03ea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3c34e03ea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c34e03ea52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c34e03ea52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c34e03ea52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3c34e03ea52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c34e03ea52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c34e03ea52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c34e03ea52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3c34e03ea52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c34e03ea52_0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3c34e03ea52_0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c34e03ea52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3c34e03ea52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c34e03ea52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3c34e03ea52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c34e03ea52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3c34e03ea52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c34e03ea52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3c34e03ea52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c34e03ea52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c34e03ea52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c34e03ea52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3c34e03ea52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c34e03ea52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g3c34e03ea52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c34e03ea52_0_3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g3c34e03ea52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c34e03ea52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3c34e03ea52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c34e03ea52_0_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c34e03ea52_0_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c34e03ea52_0_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3c34e03ea52_0_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c34e03ea52_0_4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3c34e03ea52_0_4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c34e03ea52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3c34e03ea52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c34e03ea52_0_4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g3c34e03ea52_0_4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c34e03ea52_0_4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3c34e03ea52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c34e03ea52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c34e03ea52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c34e03ea52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c34e03ea52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c34e03ea52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0" name="Google Shape;220;g3c34e03ea52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c34e03ea52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c34e03ea5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c34e03ea52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g3c34e03ea52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c34e03ea52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c34e03ea52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c34e03ea52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3c34e03ea52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c34e03ea52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g3c34e03ea52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c34e03ea52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g3c34e03ea52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997800" y="1318188"/>
            <a:ext cx="71484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27853"/>
              <a:buNone/>
            </a:pPr>
            <a:r>
              <a:rPr lang="pt-BR" sz="3650"/>
              <a:t>METODOLOGIA DE DESAGREGAÇÃO E ANÁLISE  EM ÁREAS DE PONDERAÇÃO</a:t>
            </a:r>
            <a:endParaRPr sz="365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4443"/>
              <a:buNone/>
            </a:pPr>
            <a:r>
              <a:t/>
            </a:r>
            <a:endParaRPr sz="375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9628"/>
              <a:buNone/>
            </a:pPr>
            <a:r>
              <a:t/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997800" y="3059413"/>
            <a:ext cx="70449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000000"/>
                </a:solidFill>
              </a:rPr>
              <a:t>Análise de contribuição, dispersão, quantificação e mapeamento das áreas de ponderação; d</a:t>
            </a:r>
            <a:r>
              <a:rPr lang="pt-BR" sz="1200">
                <a:solidFill>
                  <a:srgbClr val="000000"/>
                </a:solidFill>
              </a:rPr>
              <a:t>ados faltantes; natureza da amostra; banco de dados; aprendizado de máquina e propensão.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9" cy="444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537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5049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2" cy="4547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8" cy="4514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type="title"/>
          </p:nvPr>
        </p:nvSpPr>
        <p:spPr>
          <a:xfrm>
            <a:off x="727950" y="1410150"/>
            <a:ext cx="7021200" cy="23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500"/>
              <a:t>2</a:t>
            </a:r>
            <a:r>
              <a:rPr lang="pt-BR" sz="3500"/>
              <a:t>. </a:t>
            </a:r>
            <a:r>
              <a:rPr b="0" lang="pt-BR" sz="3500"/>
              <a:t>Quantificação no impacto marginal de cada variável no desempenho através de permutação de importância</a:t>
            </a:r>
            <a:endParaRPr b="0" sz="3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53041"/>
            <a:ext cx="9144001" cy="4637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53041"/>
            <a:ext cx="9144001" cy="4637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79939"/>
            <a:ext cx="9143998" cy="47836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1" cy="4551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8" cy="45400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997800" y="1171950"/>
            <a:ext cx="71484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7853"/>
              <a:buNone/>
            </a:pPr>
            <a:r>
              <a:rPr lang="pt-BR" sz="3650"/>
              <a:t>METODOLOGIA DE DESAGREGAÇÃO E ANÁLISE ÁREAS DE PONDERAÇÃO</a:t>
            </a:r>
            <a:endParaRPr sz="365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29628"/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1049550" y="2864025"/>
            <a:ext cx="7044900" cy="7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200">
                <a:solidFill>
                  <a:srgbClr val="000000"/>
                </a:solidFill>
              </a:rPr>
              <a:t>Dados faltantes; natureza da amostra; banco de dados; aprendizado de máquina e metodologias.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523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3"/>
          <p:cNvSpPr txBox="1"/>
          <p:nvPr>
            <p:ph type="title"/>
          </p:nvPr>
        </p:nvSpPr>
        <p:spPr>
          <a:xfrm>
            <a:off x="727950" y="1410150"/>
            <a:ext cx="7021200" cy="23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2857"/>
              <a:buNone/>
            </a:pPr>
            <a:r>
              <a:rPr lang="pt-BR" sz="3500"/>
              <a:t>3</a:t>
            </a:r>
            <a:r>
              <a:rPr lang="pt-BR" sz="3500"/>
              <a:t>. </a:t>
            </a:r>
            <a:r>
              <a:rPr b="0" lang="pt-BR" sz="3500"/>
              <a:t>Mapeamento espacial dos erros: identificação das AP’s que possuem maior erro e possibilidade de análise de erros por padrões geográficos;</a:t>
            </a:r>
            <a:endParaRPr sz="3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525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/>
          <p:nvPr>
            <p:ph type="title"/>
          </p:nvPr>
        </p:nvSpPr>
        <p:spPr>
          <a:xfrm>
            <a:off x="824000" y="1613825"/>
            <a:ext cx="65430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latin typeface="Nunito"/>
                <a:ea typeface="Nunito"/>
                <a:cs typeface="Nunito"/>
                <a:sym typeface="Nunito"/>
              </a:rPr>
              <a:t>4. </a:t>
            </a:r>
            <a:r>
              <a:rPr lang="pt-BR" sz="3000">
                <a:latin typeface="Nunito"/>
                <a:ea typeface="Nunito"/>
                <a:cs typeface="Nunito"/>
                <a:sym typeface="Nunito"/>
              </a:rPr>
              <a:t>CONTEXTUALIZANDO O PROCESSO DE DESAGREGAÇÃO DO DÉFICIT HABITACIONAL</a:t>
            </a:r>
            <a:endParaRPr sz="3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PROBLEMA DE EXTRAPOLAÇÃO DE DOMÍNIO</a:t>
            </a:r>
            <a:endParaRPr/>
          </a:p>
        </p:txBody>
      </p:sp>
      <p:sp>
        <p:nvSpPr>
          <p:cNvPr id="185" name="Google Shape;185;p36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pt-BR"/>
              <a:t>	</a:t>
            </a:r>
            <a:endParaRPr/>
          </a:p>
        </p:txBody>
      </p:sp>
      <p:pic>
        <p:nvPicPr>
          <p:cNvPr id="186" name="Google Shape;186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0175" y="1580475"/>
            <a:ext cx="6558977" cy="34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PROBLEMA DE EXTRAPOLAÇÃO DE DOMÍNIO</a:t>
            </a:r>
            <a:endParaRPr/>
          </a:p>
        </p:txBody>
      </p:sp>
      <p:sp>
        <p:nvSpPr>
          <p:cNvPr id="192" name="Google Shape;192;p37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pt-BR"/>
              <a:t>	</a:t>
            </a:r>
            <a:endParaRPr/>
          </a:p>
        </p:txBody>
      </p:sp>
      <p:pic>
        <p:nvPicPr>
          <p:cNvPr id="193" name="Google Shape;193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300876"/>
            <a:ext cx="9144002" cy="35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8"/>
          <p:cNvSpPr txBox="1"/>
          <p:nvPr>
            <p:ph type="title"/>
          </p:nvPr>
        </p:nvSpPr>
        <p:spPr>
          <a:xfrm>
            <a:off x="840850" y="1234500"/>
            <a:ext cx="65430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latin typeface="Nunito"/>
                <a:ea typeface="Nunito"/>
                <a:cs typeface="Nunito"/>
                <a:sym typeface="Nunito"/>
              </a:rPr>
              <a:t>2. ANALISANDO E DISCUTINDO METODOLOGIAS POSSÍVEIS PARA A DESAGREGAÇÃO DOS DADOS</a:t>
            </a:r>
            <a:endParaRPr sz="3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MÉTODO DE PROPENSÃO</a:t>
            </a:r>
            <a:endParaRPr/>
          </a:p>
        </p:txBody>
      </p:sp>
      <p:sp>
        <p:nvSpPr>
          <p:cNvPr id="204" name="Google Shape;204;p39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pt-BR"/>
              <a:t>	</a:t>
            </a:r>
            <a:endParaRPr/>
          </a:p>
        </p:txBody>
      </p:sp>
      <p:pic>
        <p:nvPicPr>
          <p:cNvPr id="205" name="Google Shape;205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8600" y="1361300"/>
            <a:ext cx="6662525" cy="367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/>
              <a:t>MÉTODO DE PROPENSÃO</a:t>
            </a:r>
            <a:endParaRPr/>
          </a:p>
        </p:txBody>
      </p:sp>
      <p:sp>
        <p:nvSpPr>
          <p:cNvPr id="211" name="Google Shape;211;p40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pt-BR"/>
              <a:t>	</a:t>
            </a:r>
            <a:endParaRPr/>
          </a:p>
        </p:txBody>
      </p:sp>
      <p:pic>
        <p:nvPicPr>
          <p:cNvPr id="212" name="Google Shape;212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0900" y="1319175"/>
            <a:ext cx="6321656" cy="38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1"/>
          <p:cNvSpPr txBox="1"/>
          <p:nvPr>
            <p:ph type="title"/>
          </p:nvPr>
        </p:nvSpPr>
        <p:spPr>
          <a:xfrm>
            <a:off x="840850" y="1234500"/>
            <a:ext cx="65430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000">
                <a:latin typeface="Nunito"/>
                <a:ea typeface="Nunito"/>
                <a:cs typeface="Nunito"/>
                <a:sym typeface="Nunito"/>
              </a:rPr>
              <a:t>3. PROCESSO DE PROPENSÃO: ANÁLISE DE PROPENSÃO EM DÉFICIT TOTAL E ANÁLISE RESIDUAL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ctrTitle"/>
          </p:nvPr>
        </p:nvSpPr>
        <p:spPr>
          <a:xfrm>
            <a:off x="804175" y="370050"/>
            <a:ext cx="4727400" cy="6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3"/>
              <a:buNone/>
            </a:pPr>
            <a:r>
              <a:rPr lang="pt-BR" sz="3300">
                <a:solidFill>
                  <a:schemeClr val="lt1"/>
                </a:solidFill>
              </a:rPr>
              <a:t>SUMÁRIO</a:t>
            </a:r>
            <a:endParaRPr sz="3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6666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 txBox="1"/>
          <p:nvPr>
            <p:ph idx="4294967295" type="subTitle"/>
          </p:nvPr>
        </p:nvSpPr>
        <p:spPr>
          <a:xfrm>
            <a:off x="365275" y="1220575"/>
            <a:ext cx="8844900" cy="36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pt-BR" sz="1400">
                <a:solidFill>
                  <a:srgbClr val="000000"/>
                </a:solidFill>
              </a:rPr>
              <a:t>Contribuição e dispersão individual das áreas de ponderação por instância através de mapa Beeswarm</a:t>
            </a:r>
            <a:endParaRPr sz="1400">
              <a:solidFill>
                <a:srgbClr val="000000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pt-BR" sz="1400">
                <a:solidFill>
                  <a:srgbClr val="000000"/>
                </a:solidFill>
              </a:rPr>
              <a:t>Quantificação no impacto marginal de cada variável no desempenho através de permutação de importância;</a:t>
            </a:r>
            <a:endParaRPr sz="1400">
              <a:solidFill>
                <a:srgbClr val="000000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pt-BR" sz="1400">
                <a:solidFill>
                  <a:srgbClr val="000000"/>
                </a:solidFill>
              </a:rPr>
              <a:t>Mapeamento espacial dos erros: identificação das AP’s que possuem maior erro e possibilidade de análise de erros por padrões geográficos;</a:t>
            </a:r>
            <a:endParaRPr sz="1400">
              <a:solidFill>
                <a:srgbClr val="000000"/>
              </a:solidFill>
            </a:endParaRPr>
          </a:p>
          <a:p>
            <a:pPr indent="0" lvl="0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pt-BR" sz="1400">
                <a:solidFill>
                  <a:srgbClr val="000000"/>
                </a:solidFill>
              </a:rPr>
              <a:t>Contextualizando o processo de desagregação do déficit habitacional</a:t>
            </a:r>
            <a:endParaRPr sz="1400">
              <a:solidFill>
                <a:srgbClr val="000000"/>
              </a:solidFill>
            </a:endParaRPr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pt-BR" sz="1400">
                <a:solidFill>
                  <a:srgbClr val="000000"/>
                </a:solidFill>
              </a:rPr>
              <a:t>Natureza das amostras: dados faltantes, mudança de escala e problema de extrapolação de domínio;</a:t>
            </a:r>
            <a:endParaRPr sz="1400">
              <a:solidFill>
                <a:srgbClr val="000000"/>
              </a:solidFill>
            </a:endParaRPr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pt-BR" sz="1400">
                <a:solidFill>
                  <a:srgbClr val="000000"/>
                </a:solidFill>
              </a:rPr>
              <a:t>Aprendizado de máquina supervisionado e variáveis de saída;</a:t>
            </a:r>
            <a:endParaRPr sz="1400">
              <a:solidFill>
                <a:srgbClr val="000000"/>
              </a:solidFill>
            </a:endParaRPr>
          </a:p>
          <a:p>
            <a:pPr indent="-310832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pt-BR" sz="1400">
                <a:solidFill>
                  <a:srgbClr val="000000"/>
                </a:solidFill>
              </a:rPr>
              <a:t>Dependência das métricas estatísticas em nível agregado.</a:t>
            </a:r>
            <a:endParaRPr sz="1400">
              <a:solidFill>
                <a:srgbClr val="000000"/>
              </a:solidFill>
            </a:endParaRPr>
          </a:p>
          <a:p>
            <a:pPr indent="-31083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pt-BR" sz="1400">
                <a:solidFill>
                  <a:srgbClr val="000000"/>
                </a:solidFill>
              </a:rPr>
              <a:t>Processo de propensão: análise de propensão em déficit total e análise residual.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ct val="114285"/>
              <a:buNone/>
            </a:pPr>
            <a:r>
              <a:t/>
            </a:r>
            <a:endParaRPr sz="1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4070624" cy="338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66999" y="961600"/>
            <a:ext cx="4616175" cy="4043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727950" y="1410150"/>
            <a:ext cx="7021200" cy="23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 sz="3500"/>
              <a:t>1</a:t>
            </a:r>
            <a:r>
              <a:rPr lang="pt-BR" sz="3500"/>
              <a:t>. </a:t>
            </a:r>
            <a:r>
              <a:rPr b="0" lang="pt-BR" sz="3500"/>
              <a:t>Contribuição e dispersão individual das áreas de ponderação por instância </a:t>
            </a:r>
            <a:endParaRPr sz="3500"/>
          </a:p>
        </p:txBody>
      </p:sp>
      <p:sp>
        <p:nvSpPr>
          <p:cNvPr id="83" name="Google Shape;83;p16"/>
          <p:cNvSpPr txBox="1"/>
          <p:nvPr>
            <p:ph idx="4294967295" type="subTitle"/>
          </p:nvPr>
        </p:nvSpPr>
        <p:spPr>
          <a:xfrm>
            <a:off x="727952" y="3499525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pt-BR" sz="1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Gráfico Beeswarm</a:t>
            </a:r>
            <a:endParaRPr b="1" i="0" sz="1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388" y="292125"/>
            <a:ext cx="8891223" cy="455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5692"/>
            <a:ext cx="9143998" cy="4672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9" cy="4497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5444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8" cy="45026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